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308" r:id="rId3"/>
    <p:sldId id="304" r:id="rId4"/>
    <p:sldId id="309" r:id="rId5"/>
    <p:sldId id="310" r:id="rId6"/>
    <p:sldId id="311" r:id="rId7"/>
    <p:sldId id="312" r:id="rId8"/>
    <p:sldId id="313" r:id="rId9"/>
    <p:sldId id="314" r:id="rId10"/>
    <p:sldId id="306"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844" autoAdjust="0"/>
  </p:normalViewPr>
  <p:slideViewPr>
    <p:cSldViewPr>
      <p:cViewPr varScale="1">
        <p:scale>
          <a:sx n="41" d="100"/>
          <a:sy n="41" d="100"/>
        </p:scale>
        <p:origin x="-1363"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EAF931-95EC-4A6A-BBDA-AEA73EB47FCD}" type="datetimeFigureOut">
              <a:rPr lang="nl-NL" smtClean="0"/>
              <a:t>16-09-2016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F2F00C-D6C3-4051-BE42-4BAA610CA282}" type="slidenum">
              <a:rPr lang="nl-NL" smtClean="0"/>
              <a:t>‹#›</a:t>
            </a:fld>
            <a:endParaRPr lang="nl-NL"/>
          </a:p>
        </p:txBody>
      </p:sp>
    </p:spTree>
    <p:extLst>
      <p:ext uri="{BB962C8B-B14F-4D97-AF65-F5344CB8AC3E}">
        <p14:creationId xmlns:p14="http://schemas.microsoft.com/office/powerpoint/2010/main" val="151921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fld id="{9FF2F00C-D6C3-4051-BE42-4BAA610CA282}" type="slidenum">
              <a:rPr lang="nl-NL" smtClean="0"/>
              <a:t>1</a:t>
            </a:fld>
            <a:endParaRPr lang="nl-NL"/>
          </a:p>
        </p:txBody>
      </p:sp>
    </p:spTree>
    <p:extLst>
      <p:ext uri="{BB962C8B-B14F-4D97-AF65-F5344CB8AC3E}">
        <p14:creationId xmlns:p14="http://schemas.microsoft.com/office/powerpoint/2010/main" val="4160790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p>
            <a:fld id="{FED8A1F8-555B-453E-AC1F-803AD1C982F2}" type="datetimeFigureOut">
              <a:rPr lang="nl-NL" smtClean="0"/>
              <a:t>16-09-2016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8B949F-60B7-4E3B-B2BD-4C4EEA58DDDB}" type="slidenum">
              <a:rPr lang="nl-NL" smtClean="0"/>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ED8A1F8-555B-453E-AC1F-803AD1C982F2}" type="datetimeFigureOut">
              <a:rPr lang="nl-NL" smtClean="0"/>
              <a:t>16-09-2016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8B949F-60B7-4E3B-B2BD-4C4EEA58DDDB}" type="slidenum">
              <a:rPr lang="nl-NL" smtClean="0"/>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ED8A1F8-555B-453E-AC1F-803AD1C982F2}" type="datetimeFigureOut">
              <a:rPr lang="nl-NL" smtClean="0"/>
              <a:t>16-09-2016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8B949F-60B7-4E3B-B2BD-4C4EEA58DDDB}" type="slidenum">
              <a:rPr lang="nl-NL" smtClean="0"/>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ED8A1F8-555B-453E-AC1F-803AD1C982F2}" type="datetimeFigureOut">
              <a:rPr lang="nl-NL" smtClean="0"/>
              <a:t>16-09-2016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8B949F-60B7-4E3B-B2BD-4C4EEA58DDDB}" type="slidenum">
              <a:rPr lang="nl-NL" smtClean="0"/>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FED8A1F8-555B-453E-AC1F-803AD1C982F2}" type="datetimeFigureOut">
              <a:rPr lang="nl-NL" smtClean="0"/>
              <a:t>16-09-2016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8B949F-60B7-4E3B-B2BD-4C4EEA58DDDB}" type="slidenum">
              <a:rPr lang="nl-NL" smtClean="0"/>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FED8A1F8-555B-453E-AC1F-803AD1C982F2}" type="datetimeFigureOut">
              <a:rPr lang="nl-NL" smtClean="0"/>
              <a:t>16-09-2016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F8B949F-60B7-4E3B-B2BD-4C4EEA58DDDB}" type="slidenum">
              <a:rPr lang="nl-NL" smtClean="0"/>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FED8A1F8-555B-453E-AC1F-803AD1C982F2}" type="datetimeFigureOut">
              <a:rPr lang="nl-NL" smtClean="0"/>
              <a:t>16-09-2016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F8B949F-60B7-4E3B-B2BD-4C4EEA58DDDB}" type="slidenum">
              <a:rPr lang="nl-NL" smtClean="0"/>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FED8A1F8-555B-453E-AC1F-803AD1C982F2}" type="datetimeFigureOut">
              <a:rPr lang="nl-NL" smtClean="0"/>
              <a:t>16-09-2016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F8B949F-60B7-4E3B-B2BD-4C4EEA58DDDB}" type="slidenum">
              <a:rPr lang="nl-NL" smtClean="0"/>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ED8A1F8-555B-453E-AC1F-803AD1C982F2}" type="datetimeFigureOut">
              <a:rPr lang="nl-NL" smtClean="0"/>
              <a:t>16-09-2016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F8B949F-60B7-4E3B-B2BD-4C4EEA58DDDB}" type="slidenum">
              <a:rPr lang="nl-NL" smtClean="0"/>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FED8A1F8-555B-453E-AC1F-803AD1C982F2}" type="datetimeFigureOut">
              <a:rPr lang="nl-NL" smtClean="0"/>
              <a:t>16-09-2016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F8B949F-60B7-4E3B-B2BD-4C4EEA58DDDB}" type="slidenum">
              <a:rPr lang="nl-NL" smtClean="0"/>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FED8A1F8-555B-453E-AC1F-803AD1C982F2}" type="datetimeFigureOut">
              <a:rPr lang="nl-NL" smtClean="0"/>
              <a:t>16-09-2016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F8B949F-60B7-4E3B-B2BD-4C4EEA58DDDB}" type="slidenum">
              <a:rPr lang="nl-NL" smtClean="0"/>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D8A1F8-555B-453E-AC1F-803AD1C982F2}" type="datetimeFigureOut">
              <a:rPr lang="nl-NL" smtClean="0"/>
              <a:t>16-09-2016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B949F-60B7-4E3B-B2BD-4C4EEA58DDDB}" type="slidenum">
              <a:rPr lang="nl-NL" smtClean="0"/>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0" y="2214554"/>
            <a:ext cx="9144000" cy="2182958"/>
          </a:xfrm>
          <a:prstGeom prst="rect">
            <a:avLst/>
          </a:prstGeom>
          <a:noFill/>
          <a:ln w="9525">
            <a:noFill/>
            <a:miter lim="800000"/>
            <a:headEnd/>
            <a:tailEnd/>
          </a:ln>
          <a:effectLst/>
        </p:spPr>
      </p:pic>
      <p:sp>
        <p:nvSpPr>
          <p:cNvPr id="2" name="Titel 1"/>
          <p:cNvSpPr>
            <a:spLocks noGrp="1"/>
          </p:cNvSpPr>
          <p:nvPr>
            <p:ph type="ctrTitle"/>
          </p:nvPr>
        </p:nvSpPr>
        <p:spPr>
          <a:xfrm>
            <a:off x="685800" y="2130425"/>
            <a:ext cx="7772400" cy="2522711"/>
          </a:xfrm>
        </p:spPr>
        <p:txBody>
          <a:bodyPr>
            <a:normAutofit/>
          </a:bodyPr>
          <a:lstStyle/>
          <a:p>
            <a:pPr algn="l"/>
            <a:r>
              <a:rPr lang="nl-NL" sz="5400" b="1" dirty="0" smtClean="0">
                <a:solidFill>
                  <a:schemeClr val="bg1"/>
                </a:solidFill>
              </a:rPr>
              <a:t>Evalueren</a:t>
            </a:r>
            <a:br>
              <a:rPr lang="nl-NL" sz="5400" b="1" dirty="0" smtClean="0">
                <a:solidFill>
                  <a:schemeClr val="bg1"/>
                </a:solidFill>
              </a:rPr>
            </a:br>
            <a:r>
              <a:rPr lang="nl-NL" sz="5400" b="1" dirty="0" smtClean="0">
                <a:solidFill>
                  <a:schemeClr val="bg1"/>
                </a:solidFill>
              </a:rPr>
              <a:t>	ZESC 2016</a:t>
            </a:r>
            <a:endParaRPr lang="nl-NL" sz="5400" b="1" dirty="0">
              <a:solidFill>
                <a:schemeClr val="bg1"/>
              </a:solidFill>
            </a:endParaRPr>
          </a:p>
        </p:txBody>
      </p:sp>
      <p:sp>
        <p:nvSpPr>
          <p:cNvPr id="5" name="Tekstvak 4"/>
          <p:cNvSpPr txBox="1"/>
          <p:nvPr/>
        </p:nvSpPr>
        <p:spPr>
          <a:xfrm>
            <a:off x="5643570" y="6488668"/>
            <a:ext cx="3500430" cy="369332"/>
          </a:xfrm>
          <a:prstGeom prst="rect">
            <a:avLst/>
          </a:prstGeom>
          <a:noFill/>
        </p:spPr>
        <p:txBody>
          <a:bodyPr wrap="square" rtlCol="0">
            <a:spAutoFit/>
          </a:bodyPr>
          <a:lstStyle/>
          <a:p>
            <a:r>
              <a:rPr lang="nl-NL" dirty="0"/>
              <a:t>Regio Scouting Zeeland | Versie 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a:stretch>
            <a:fillRect/>
          </a:stretch>
        </p:blipFill>
        <p:spPr bwMode="auto">
          <a:xfrm>
            <a:off x="-2857552" y="500042"/>
            <a:ext cx="15859126" cy="762000"/>
          </a:xfrm>
          <a:prstGeom prst="rect">
            <a:avLst/>
          </a:prstGeom>
          <a:noFill/>
          <a:ln w="9525">
            <a:noFill/>
            <a:miter lim="800000"/>
            <a:headEnd/>
            <a:tailEnd/>
          </a:ln>
          <a:effectLst/>
        </p:spPr>
      </p:pic>
      <p:sp>
        <p:nvSpPr>
          <p:cNvPr id="4" name="Titel 3"/>
          <p:cNvSpPr>
            <a:spLocks noGrp="1"/>
          </p:cNvSpPr>
          <p:nvPr>
            <p:ph type="title"/>
          </p:nvPr>
        </p:nvSpPr>
        <p:spPr/>
        <p:txBody>
          <a:bodyPr/>
          <a:lstStyle/>
          <a:p>
            <a:r>
              <a:rPr lang="nl-NL" dirty="0">
                <a:solidFill>
                  <a:schemeClr val="bg1"/>
                </a:solidFill>
              </a:rPr>
              <a:t>Opdracht evalueren</a:t>
            </a:r>
          </a:p>
        </p:txBody>
      </p:sp>
      <p:sp>
        <p:nvSpPr>
          <p:cNvPr id="5" name="Tijdelijke aanduiding voor inhoud 4"/>
          <p:cNvSpPr>
            <a:spLocks noGrp="1"/>
          </p:cNvSpPr>
          <p:nvPr>
            <p:ph idx="1"/>
          </p:nvPr>
        </p:nvSpPr>
        <p:spPr>
          <a:xfrm>
            <a:off x="457200" y="1600201"/>
            <a:ext cx="8229600" cy="4349080"/>
          </a:xfrm>
        </p:spPr>
        <p:txBody>
          <a:bodyPr>
            <a:normAutofit/>
          </a:bodyPr>
          <a:lstStyle/>
          <a:p>
            <a:pPr marL="0" indent="0">
              <a:buNone/>
            </a:pPr>
            <a:r>
              <a:rPr lang="nl-NL" dirty="0"/>
              <a:t>Een eigen ervaring in een evaluatiemodel  plaatsen.</a:t>
            </a:r>
          </a:p>
          <a:p>
            <a:pPr marL="0" indent="0">
              <a:buNone/>
            </a:pPr>
            <a:r>
              <a:rPr lang="nl-NL" dirty="0"/>
              <a:t>In </a:t>
            </a:r>
            <a:r>
              <a:rPr lang="nl-NL" dirty="0" err="1" smtClean="0"/>
              <a:t>subgroepjes</a:t>
            </a:r>
            <a:r>
              <a:rPr lang="nl-NL" dirty="0" smtClean="0"/>
              <a:t> het </a:t>
            </a:r>
            <a:r>
              <a:rPr lang="nl-NL" dirty="0"/>
              <a:t>laatste kamp of een opkomst evalueren,</a:t>
            </a:r>
          </a:p>
          <a:p>
            <a:pPr marL="0" indent="0">
              <a:buNone/>
            </a:pPr>
            <a:r>
              <a:rPr lang="nl-NL" dirty="0"/>
              <a:t>a.d.h.v. de 4D evaluatiemethode</a:t>
            </a:r>
          </a:p>
          <a:p>
            <a:pPr marL="0" indent="0">
              <a:buNone/>
            </a:pPr>
            <a:r>
              <a:rPr lang="nl-NL" dirty="0"/>
              <a:t>In </a:t>
            </a:r>
            <a:r>
              <a:rPr lang="nl-NL" dirty="0" smtClean="0"/>
              <a:t>15</a:t>
            </a:r>
            <a:r>
              <a:rPr lang="nl-NL" dirty="0" smtClean="0"/>
              <a:t> </a:t>
            </a:r>
            <a:r>
              <a:rPr lang="nl-NL" dirty="0"/>
              <a:t>minuten</a:t>
            </a:r>
          </a:p>
          <a:p>
            <a:pPr marL="0" indent="0">
              <a:buNone/>
            </a:pPr>
            <a:endParaRPr lang="nl-NL" dirty="0"/>
          </a:p>
        </p:txBody>
      </p:sp>
      <p:pic>
        <p:nvPicPr>
          <p:cNvPr id="7" name="Picture 3"/>
          <p:cNvPicPr>
            <a:picLocks noChangeAspect="1" noChangeArrowheads="1"/>
          </p:cNvPicPr>
          <p:nvPr/>
        </p:nvPicPr>
        <p:blipFill>
          <a:blip r:embed="rId2" cstate="print"/>
          <a:srcRect/>
          <a:stretch>
            <a:fillRect/>
          </a:stretch>
        </p:blipFill>
        <p:spPr bwMode="auto">
          <a:xfrm>
            <a:off x="-2214610" y="6096000"/>
            <a:ext cx="15859126" cy="762000"/>
          </a:xfrm>
          <a:prstGeom prst="rect">
            <a:avLst/>
          </a:prstGeom>
          <a:noFill/>
          <a:ln w="9525">
            <a:noFill/>
            <a:miter lim="800000"/>
            <a:headEnd/>
            <a:tailEnd/>
          </a:ln>
          <a:effectLst/>
        </p:spPr>
      </p:pic>
      <p:pic>
        <p:nvPicPr>
          <p:cNvPr id="8" name="Picture 7" descr="http://www.regiogooi.nl/~webio/upload/phpAvQVck/scouting-academy-logo.png"/>
          <p:cNvPicPr>
            <a:picLocks noChangeAspect="1" noChangeArrowheads="1"/>
          </p:cNvPicPr>
          <p:nvPr/>
        </p:nvPicPr>
        <p:blipFill>
          <a:blip r:embed="rId3" cstate="print"/>
          <a:srcRect/>
          <a:stretch>
            <a:fillRect/>
          </a:stretch>
        </p:blipFill>
        <p:spPr bwMode="auto">
          <a:xfrm>
            <a:off x="8132025" y="6131954"/>
            <a:ext cx="1000100" cy="642921"/>
          </a:xfrm>
          <a:prstGeom prst="rect">
            <a:avLst/>
          </a:prstGeom>
          <a:noFill/>
        </p:spPr>
      </p:pic>
    </p:spTree>
    <p:extLst>
      <p:ext uri="{BB962C8B-B14F-4D97-AF65-F5344CB8AC3E}">
        <p14:creationId xmlns:p14="http://schemas.microsoft.com/office/powerpoint/2010/main" val="35435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a:stretch>
            <a:fillRect/>
          </a:stretch>
        </p:blipFill>
        <p:spPr bwMode="auto">
          <a:xfrm>
            <a:off x="-2857552" y="500042"/>
            <a:ext cx="15859126" cy="762000"/>
          </a:xfrm>
          <a:prstGeom prst="rect">
            <a:avLst/>
          </a:prstGeom>
          <a:noFill/>
          <a:ln w="9525">
            <a:noFill/>
            <a:miter lim="800000"/>
            <a:headEnd/>
            <a:tailEnd/>
          </a:ln>
          <a:effectLst/>
        </p:spPr>
      </p:pic>
      <p:sp>
        <p:nvSpPr>
          <p:cNvPr id="4" name="Titel 3"/>
          <p:cNvSpPr>
            <a:spLocks noGrp="1"/>
          </p:cNvSpPr>
          <p:nvPr>
            <p:ph type="title"/>
          </p:nvPr>
        </p:nvSpPr>
        <p:spPr/>
        <p:txBody>
          <a:bodyPr/>
          <a:lstStyle/>
          <a:p>
            <a:r>
              <a:rPr lang="nl-NL" dirty="0">
                <a:solidFill>
                  <a:schemeClr val="bg1"/>
                </a:solidFill>
              </a:rPr>
              <a:t>Evalueren</a:t>
            </a:r>
          </a:p>
        </p:txBody>
      </p:sp>
      <p:sp>
        <p:nvSpPr>
          <p:cNvPr id="5" name="Tijdelijke aanduiding voor inhoud 4"/>
          <p:cNvSpPr>
            <a:spLocks noGrp="1"/>
          </p:cNvSpPr>
          <p:nvPr>
            <p:ph idx="1"/>
          </p:nvPr>
        </p:nvSpPr>
        <p:spPr>
          <a:xfrm>
            <a:off x="457200" y="1600201"/>
            <a:ext cx="8229600" cy="4349080"/>
          </a:xfrm>
        </p:spPr>
        <p:txBody>
          <a:bodyPr>
            <a:normAutofit/>
          </a:bodyPr>
          <a:lstStyle/>
          <a:p>
            <a:pPr marL="0" indent="0">
              <a:buNone/>
            </a:pPr>
            <a:r>
              <a:rPr lang="nl-NL" dirty="0"/>
              <a:t>- Wanneer evalueren?</a:t>
            </a:r>
          </a:p>
          <a:p>
            <a:pPr marL="0" indent="0">
              <a:buNone/>
            </a:pPr>
            <a:r>
              <a:rPr lang="nl-NL" dirty="0"/>
              <a:t>Na opkomst en kamp, periodiek</a:t>
            </a:r>
          </a:p>
          <a:p>
            <a:pPr marL="0" indent="0">
              <a:buNone/>
            </a:pPr>
            <a:r>
              <a:rPr lang="nl-NL" dirty="0"/>
              <a:t>- Met wie evalueren we?</a:t>
            </a:r>
          </a:p>
          <a:p>
            <a:pPr marL="0" indent="0">
              <a:buNone/>
            </a:pPr>
            <a:r>
              <a:rPr lang="nl-NL" dirty="0"/>
              <a:t>Team, jeugdleden, bestuur</a:t>
            </a:r>
          </a:p>
          <a:p>
            <a:pPr marL="0" indent="0">
              <a:buNone/>
            </a:pPr>
            <a:r>
              <a:rPr lang="nl-NL" dirty="0"/>
              <a:t>- Hoe evalueren we?</a:t>
            </a:r>
          </a:p>
          <a:p>
            <a:pPr marL="0" indent="0">
              <a:buNone/>
            </a:pPr>
            <a:r>
              <a:rPr lang="nl-NL" dirty="0"/>
              <a:t>Model, spel, gespreksleider</a:t>
            </a:r>
          </a:p>
          <a:p>
            <a:pPr marL="0" indent="0">
              <a:buNone/>
            </a:pPr>
            <a:endParaRPr lang="nl-NL" dirty="0"/>
          </a:p>
        </p:txBody>
      </p:sp>
      <p:pic>
        <p:nvPicPr>
          <p:cNvPr id="7" name="Picture 3"/>
          <p:cNvPicPr>
            <a:picLocks noChangeAspect="1" noChangeArrowheads="1"/>
          </p:cNvPicPr>
          <p:nvPr/>
        </p:nvPicPr>
        <p:blipFill>
          <a:blip r:embed="rId2" cstate="print"/>
          <a:srcRect/>
          <a:stretch>
            <a:fillRect/>
          </a:stretch>
        </p:blipFill>
        <p:spPr bwMode="auto">
          <a:xfrm>
            <a:off x="-2214610" y="6096000"/>
            <a:ext cx="15859126" cy="762000"/>
          </a:xfrm>
          <a:prstGeom prst="rect">
            <a:avLst/>
          </a:prstGeom>
          <a:noFill/>
          <a:ln w="9525">
            <a:noFill/>
            <a:miter lim="800000"/>
            <a:headEnd/>
            <a:tailEnd/>
          </a:ln>
          <a:effectLst/>
        </p:spPr>
      </p:pic>
      <p:pic>
        <p:nvPicPr>
          <p:cNvPr id="8" name="Picture 7" descr="http://www.regiogooi.nl/~webio/upload/phpAvQVck/scouting-academy-logo.png"/>
          <p:cNvPicPr>
            <a:picLocks noChangeAspect="1" noChangeArrowheads="1"/>
          </p:cNvPicPr>
          <p:nvPr/>
        </p:nvPicPr>
        <p:blipFill>
          <a:blip r:embed="rId3" cstate="print"/>
          <a:srcRect/>
          <a:stretch>
            <a:fillRect/>
          </a:stretch>
        </p:blipFill>
        <p:spPr bwMode="auto">
          <a:xfrm>
            <a:off x="8132025" y="6131954"/>
            <a:ext cx="1000100" cy="642921"/>
          </a:xfrm>
          <a:prstGeom prst="rect">
            <a:avLst/>
          </a:prstGeom>
          <a:noFill/>
        </p:spPr>
      </p:pic>
    </p:spTree>
    <p:extLst>
      <p:ext uri="{BB962C8B-B14F-4D97-AF65-F5344CB8AC3E}">
        <p14:creationId xmlns:p14="http://schemas.microsoft.com/office/powerpoint/2010/main" val="186615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a:stretch>
            <a:fillRect/>
          </a:stretch>
        </p:blipFill>
        <p:spPr bwMode="auto">
          <a:xfrm>
            <a:off x="-2857552" y="500042"/>
            <a:ext cx="15859126" cy="762000"/>
          </a:xfrm>
          <a:prstGeom prst="rect">
            <a:avLst/>
          </a:prstGeom>
          <a:noFill/>
          <a:ln w="9525">
            <a:noFill/>
            <a:miter lim="800000"/>
            <a:headEnd/>
            <a:tailEnd/>
          </a:ln>
          <a:effectLst/>
        </p:spPr>
      </p:pic>
      <p:sp>
        <p:nvSpPr>
          <p:cNvPr id="4" name="Titel 3"/>
          <p:cNvSpPr>
            <a:spLocks noGrp="1"/>
          </p:cNvSpPr>
          <p:nvPr>
            <p:ph type="title"/>
          </p:nvPr>
        </p:nvSpPr>
        <p:spPr/>
        <p:txBody>
          <a:bodyPr/>
          <a:lstStyle/>
          <a:p>
            <a:r>
              <a:rPr lang="nl-NL" dirty="0">
                <a:solidFill>
                  <a:schemeClr val="bg1"/>
                </a:solidFill>
              </a:rPr>
              <a:t>Definitie van evalueren</a:t>
            </a:r>
          </a:p>
        </p:txBody>
      </p:sp>
      <p:sp>
        <p:nvSpPr>
          <p:cNvPr id="5" name="Tijdelijke aanduiding voor inhoud 4"/>
          <p:cNvSpPr>
            <a:spLocks noGrp="1"/>
          </p:cNvSpPr>
          <p:nvPr>
            <p:ph idx="1"/>
          </p:nvPr>
        </p:nvSpPr>
        <p:spPr>
          <a:xfrm>
            <a:off x="457200" y="1600201"/>
            <a:ext cx="8229600" cy="4349080"/>
          </a:xfrm>
        </p:spPr>
        <p:txBody>
          <a:bodyPr>
            <a:normAutofit/>
          </a:bodyPr>
          <a:lstStyle/>
          <a:p>
            <a:pPr marL="0" indent="0">
              <a:buNone/>
            </a:pPr>
            <a:r>
              <a:rPr lang="nl-NL" b="1" dirty="0" smtClean="0"/>
              <a:t>Tijdens deze training </a:t>
            </a:r>
            <a:r>
              <a:rPr lang="nl-NL" b="1" dirty="0" smtClean="0"/>
              <a:t>bedoelen </a:t>
            </a:r>
            <a:r>
              <a:rPr lang="nl-NL" b="1" dirty="0"/>
              <a:t>we met  evalueren:</a:t>
            </a:r>
          </a:p>
          <a:p>
            <a:r>
              <a:rPr lang="nl-NL" dirty="0"/>
              <a:t>Het verzamelen, interpreteren en presenteren van informatie,</a:t>
            </a:r>
          </a:p>
          <a:p>
            <a:r>
              <a:rPr lang="nl-NL" dirty="0"/>
              <a:t>om daarmee bepaalde resultaten en processen te kunnen beoordelen,</a:t>
            </a:r>
          </a:p>
          <a:p>
            <a:r>
              <a:rPr lang="nl-NL" dirty="0"/>
              <a:t>met als doel van ervaringen te leren en resultaten te verbeteren.</a:t>
            </a:r>
          </a:p>
        </p:txBody>
      </p:sp>
      <p:pic>
        <p:nvPicPr>
          <p:cNvPr id="7" name="Picture 3"/>
          <p:cNvPicPr>
            <a:picLocks noChangeAspect="1" noChangeArrowheads="1"/>
          </p:cNvPicPr>
          <p:nvPr/>
        </p:nvPicPr>
        <p:blipFill>
          <a:blip r:embed="rId2" cstate="print"/>
          <a:srcRect/>
          <a:stretch>
            <a:fillRect/>
          </a:stretch>
        </p:blipFill>
        <p:spPr bwMode="auto">
          <a:xfrm>
            <a:off x="-2214610" y="6096000"/>
            <a:ext cx="15859126" cy="762000"/>
          </a:xfrm>
          <a:prstGeom prst="rect">
            <a:avLst/>
          </a:prstGeom>
          <a:noFill/>
          <a:ln w="9525">
            <a:noFill/>
            <a:miter lim="800000"/>
            <a:headEnd/>
            <a:tailEnd/>
          </a:ln>
          <a:effectLst/>
        </p:spPr>
      </p:pic>
      <p:pic>
        <p:nvPicPr>
          <p:cNvPr id="8" name="Picture 7" descr="http://www.regiogooi.nl/~webio/upload/phpAvQVck/scouting-academy-logo.png"/>
          <p:cNvPicPr>
            <a:picLocks noChangeAspect="1" noChangeArrowheads="1"/>
          </p:cNvPicPr>
          <p:nvPr/>
        </p:nvPicPr>
        <p:blipFill>
          <a:blip r:embed="rId3" cstate="print"/>
          <a:srcRect/>
          <a:stretch>
            <a:fillRect/>
          </a:stretch>
        </p:blipFill>
        <p:spPr bwMode="auto">
          <a:xfrm>
            <a:off x="8132025" y="6131954"/>
            <a:ext cx="1000100" cy="642921"/>
          </a:xfrm>
          <a:prstGeom prst="rect">
            <a:avLst/>
          </a:prstGeom>
          <a:noFill/>
        </p:spPr>
      </p:pic>
    </p:spTree>
    <p:extLst>
      <p:ext uri="{BB962C8B-B14F-4D97-AF65-F5344CB8AC3E}">
        <p14:creationId xmlns:p14="http://schemas.microsoft.com/office/powerpoint/2010/main" val="2306401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a:stretch>
            <a:fillRect/>
          </a:stretch>
        </p:blipFill>
        <p:spPr bwMode="auto">
          <a:xfrm>
            <a:off x="-2857552" y="500042"/>
            <a:ext cx="15859126" cy="762000"/>
          </a:xfrm>
          <a:prstGeom prst="rect">
            <a:avLst/>
          </a:prstGeom>
          <a:noFill/>
          <a:ln w="9525">
            <a:noFill/>
            <a:miter lim="800000"/>
            <a:headEnd/>
            <a:tailEnd/>
          </a:ln>
          <a:effectLst/>
        </p:spPr>
      </p:pic>
      <p:sp>
        <p:nvSpPr>
          <p:cNvPr id="4" name="Titel 3"/>
          <p:cNvSpPr>
            <a:spLocks noGrp="1"/>
          </p:cNvSpPr>
          <p:nvPr>
            <p:ph type="title"/>
          </p:nvPr>
        </p:nvSpPr>
        <p:spPr/>
        <p:txBody>
          <a:bodyPr/>
          <a:lstStyle/>
          <a:p>
            <a:r>
              <a:rPr lang="nl-NL" dirty="0" smtClean="0">
                <a:solidFill>
                  <a:schemeClr val="bg1"/>
                </a:solidFill>
              </a:rPr>
              <a:t>Evalueren n.a.v. doelen</a:t>
            </a:r>
            <a:endParaRPr lang="nl-NL" dirty="0">
              <a:solidFill>
                <a:schemeClr val="bg1"/>
              </a:solidFill>
            </a:endParaRPr>
          </a:p>
        </p:txBody>
      </p:sp>
      <p:sp>
        <p:nvSpPr>
          <p:cNvPr id="5" name="Tijdelijke aanduiding voor inhoud 4"/>
          <p:cNvSpPr>
            <a:spLocks noGrp="1"/>
          </p:cNvSpPr>
          <p:nvPr>
            <p:ph idx="1"/>
          </p:nvPr>
        </p:nvSpPr>
        <p:spPr>
          <a:xfrm>
            <a:off x="457200" y="1487446"/>
            <a:ext cx="8229600" cy="4461835"/>
          </a:xfrm>
        </p:spPr>
        <p:txBody>
          <a:bodyPr>
            <a:normAutofit fontScale="92500" lnSpcReduction="20000"/>
          </a:bodyPr>
          <a:lstStyle/>
          <a:p>
            <a:pPr marL="0" indent="0">
              <a:buNone/>
            </a:pPr>
            <a:r>
              <a:rPr lang="nl-NL" dirty="0" smtClean="0"/>
              <a:t>Evalueren begint al bij de voorbereidingen door…</a:t>
            </a:r>
          </a:p>
          <a:p>
            <a:pPr>
              <a:buFontTx/>
              <a:buChar char="-"/>
            </a:pPr>
            <a:r>
              <a:rPr lang="nl-NL" dirty="0" smtClean="0"/>
              <a:t>het stellen van doelen;</a:t>
            </a:r>
          </a:p>
          <a:p>
            <a:pPr>
              <a:buFontTx/>
              <a:buChar char="-"/>
            </a:pPr>
            <a:r>
              <a:rPr lang="nl-NL" dirty="0" smtClean="0"/>
              <a:t>te bepalen hoe je gaat meten of je die doelen hebt gerealiseerd.</a:t>
            </a:r>
          </a:p>
          <a:p>
            <a:pPr marL="0" indent="0">
              <a:buNone/>
            </a:pPr>
            <a:r>
              <a:rPr lang="nl-NL" dirty="0" smtClean="0"/>
              <a:t>Tijdens de evaluatie bespreek je gericht…</a:t>
            </a:r>
          </a:p>
          <a:p>
            <a:pPr>
              <a:buFontTx/>
              <a:buChar char="-"/>
            </a:pPr>
            <a:r>
              <a:rPr lang="nl-NL" dirty="0" smtClean="0"/>
              <a:t>in welke mate het is gelukt om je doelen te bereiken en waardoor;</a:t>
            </a:r>
          </a:p>
          <a:p>
            <a:pPr>
              <a:buFontTx/>
              <a:buChar char="-"/>
            </a:pPr>
            <a:r>
              <a:rPr lang="nl-NL" dirty="0"/>
              <a:t>h</a:t>
            </a:r>
            <a:r>
              <a:rPr lang="nl-NL" dirty="0" smtClean="0"/>
              <a:t>oe efficiënt e.e.a. is verlopen;</a:t>
            </a:r>
          </a:p>
          <a:p>
            <a:pPr>
              <a:buFontTx/>
              <a:buChar char="-"/>
            </a:pPr>
            <a:r>
              <a:rPr lang="nl-NL" dirty="0"/>
              <a:t>w</a:t>
            </a:r>
            <a:r>
              <a:rPr lang="nl-NL" dirty="0" smtClean="0"/>
              <a:t>at je de volgende keer weer zo wilt doen en wat je anders wilt doen.</a:t>
            </a:r>
            <a:endParaRPr lang="nl-NL" dirty="0"/>
          </a:p>
        </p:txBody>
      </p:sp>
      <p:pic>
        <p:nvPicPr>
          <p:cNvPr id="7" name="Picture 3"/>
          <p:cNvPicPr>
            <a:picLocks noChangeAspect="1" noChangeArrowheads="1"/>
          </p:cNvPicPr>
          <p:nvPr/>
        </p:nvPicPr>
        <p:blipFill>
          <a:blip r:embed="rId2" cstate="print"/>
          <a:srcRect/>
          <a:stretch>
            <a:fillRect/>
          </a:stretch>
        </p:blipFill>
        <p:spPr bwMode="auto">
          <a:xfrm>
            <a:off x="-2214610" y="6096000"/>
            <a:ext cx="15859126" cy="762000"/>
          </a:xfrm>
          <a:prstGeom prst="rect">
            <a:avLst/>
          </a:prstGeom>
          <a:noFill/>
          <a:ln w="9525">
            <a:noFill/>
            <a:miter lim="800000"/>
            <a:headEnd/>
            <a:tailEnd/>
          </a:ln>
          <a:effectLst/>
        </p:spPr>
      </p:pic>
      <p:pic>
        <p:nvPicPr>
          <p:cNvPr id="8" name="Picture 7" descr="http://www.regiogooi.nl/~webio/upload/phpAvQVck/scouting-academy-logo.png"/>
          <p:cNvPicPr>
            <a:picLocks noChangeAspect="1" noChangeArrowheads="1"/>
          </p:cNvPicPr>
          <p:nvPr/>
        </p:nvPicPr>
        <p:blipFill>
          <a:blip r:embed="rId3" cstate="print"/>
          <a:srcRect/>
          <a:stretch>
            <a:fillRect/>
          </a:stretch>
        </p:blipFill>
        <p:spPr bwMode="auto">
          <a:xfrm>
            <a:off x="8132025" y="6131954"/>
            <a:ext cx="1000100" cy="642921"/>
          </a:xfrm>
          <a:prstGeom prst="rect">
            <a:avLst/>
          </a:prstGeom>
          <a:noFill/>
        </p:spPr>
      </p:pic>
    </p:spTree>
    <p:extLst>
      <p:ext uri="{BB962C8B-B14F-4D97-AF65-F5344CB8AC3E}">
        <p14:creationId xmlns:p14="http://schemas.microsoft.com/office/powerpoint/2010/main" val="90563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a:stretch>
            <a:fillRect/>
          </a:stretch>
        </p:blipFill>
        <p:spPr bwMode="auto">
          <a:xfrm>
            <a:off x="-2857552" y="500042"/>
            <a:ext cx="15859126" cy="762000"/>
          </a:xfrm>
          <a:prstGeom prst="rect">
            <a:avLst/>
          </a:prstGeom>
          <a:noFill/>
          <a:ln w="9525">
            <a:noFill/>
            <a:miter lim="800000"/>
            <a:headEnd/>
            <a:tailEnd/>
          </a:ln>
          <a:effectLst/>
        </p:spPr>
      </p:pic>
      <p:sp>
        <p:nvSpPr>
          <p:cNvPr id="4" name="Titel 3"/>
          <p:cNvSpPr>
            <a:spLocks noGrp="1"/>
          </p:cNvSpPr>
          <p:nvPr>
            <p:ph type="title"/>
          </p:nvPr>
        </p:nvSpPr>
        <p:spPr/>
        <p:txBody>
          <a:bodyPr/>
          <a:lstStyle/>
          <a:p>
            <a:r>
              <a:rPr lang="nl-NL" dirty="0" smtClean="0">
                <a:solidFill>
                  <a:schemeClr val="bg1"/>
                </a:solidFill>
              </a:rPr>
              <a:t>Het 4-D model</a:t>
            </a:r>
            <a:endParaRPr lang="nl-NL" dirty="0">
              <a:solidFill>
                <a:schemeClr val="bg1"/>
              </a:solidFill>
            </a:endParaRPr>
          </a:p>
        </p:txBody>
      </p:sp>
      <p:sp>
        <p:nvSpPr>
          <p:cNvPr id="5" name="Tijdelijke aanduiding voor inhoud 4"/>
          <p:cNvSpPr>
            <a:spLocks noGrp="1"/>
          </p:cNvSpPr>
          <p:nvPr>
            <p:ph idx="1"/>
          </p:nvPr>
        </p:nvSpPr>
        <p:spPr>
          <a:xfrm>
            <a:off x="457200" y="1487446"/>
            <a:ext cx="8229600" cy="4461835"/>
          </a:xfrm>
        </p:spPr>
        <p:txBody>
          <a:bodyPr>
            <a:normAutofit/>
          </a:bodyPr>
          <a:lstStyle/>
          <a:p>
            <a:pPr marL="514350" indent="-514350">
              <a:buFont typeface="+mj-lt"/>
              <a:buAutoNum type="arabicPeriod"/>
            </a:pPr>
            <a:r>
              <a:rPr lang="nl-NL" dirty="0" smtClean="0"/>
              <a:t>Dromen</a:t>
            </a:r>
          </a:p>
          <a:p>
            <a:pPr marL="514350" indent="-514350">
              <a:buFont typeface="+mj-lt"/>
              <a:buAutoNum type="arabicPeriod"/>
            </a:pPr>
            <a:endParaRPr lang="nl-NL" dirty="0" smtClean="0"/>
          </a:p>
          <a:p>
            <a:pPr marL="514350" indent="-514350">
              <a:buFont typeface="+mj-lt"/>
              <a:buAutoNum type="arabicPeriod"/>
            </a:pPr>
            <a:r>
              <a:rPr lang="nl-NL" dirty="0" smtClean="0"/>
              <a:t>Denken</a:t>
            </a:r>
          </a:p>
          <a:p>
            <a:pPr marL="514350" indent="-514350">
              <a:buFont typeface="+mj-lt"/>
              <a:buAutoNum type="arabicPeriod"/>
            </a:pPr>
            <a:endParaRPr lang="nl-NL" dirty="0" smtClean="0"/>
          </a:p>
          <a:p>
            <a:pPr marL="514350" indent="-514350">
              <a:buFont typeface="+mj-lt"/>
              <a:buAutoNum type="arabicPeriod"/>
            </a:pPr>
            <a:r>
              <a:rPr lang="nl-NL" dirty="0" smtClean="0"/>
              <a:t>Doen</a:t>
            </a:r>
          </a:p>
          <a:p>
            <a:pPr marL="514350" indent="-514350">
              <a:buFont typeface="+mj-lt"/>
              <a:buAutoNum type="arabicPeriod"/>
            </a:pPr>
            <a:endParaRPr lang="nl-NL" dirty="0" smtClean="0"/>
          </a:p>
          <a:p>
            <a:pPr marL="514350" indent="-514350">
              <a:buFont typeface="+mj-lt"/>
              <a:buAutoNum type="arabicPeriod"/>
            </a:pPr>
            <a:r>
              <a:rPr lang="nl-NL" dirty="0" smtClean="0"/>
              <a:t>Daarna</a:t>
            </a:r>
            <a:endParaRPr lang="nl-NL" dirty="0"/>
          </a:p>
        </p:txBody>
      </p:sp>
      <p:pic>
        <p:nvPicPr>
          <p:cNvPr id="7" name="Picture 3"/>
          <p:cNvPicPr>
            <a:picLocks noChangeAspect="1" noChangeArrowheads="1"/>
          </p:cNvPicPr>
          <p:nvPr/>
        </p:nvPicPr>
        <p:blipFill>
          <a:blip r:embed="rId2" cstate="print"/>
          <a:srcRect/>
          <a:stretch>
            <a:fillRect/>
          </a:stretch>
        </p:blipFill>
        <p:spPr bwMode="auto">
          <a:xfrm>
            <a:off x="-2214610" y="6096000"/>
            <a:ext cx="15859126" cy="762000"/>
          </a:xfrm>
          <a:prstGeom prst="rect">
            <a:avLst/>
          </a:prstGeom>
          <a:noFill/>
          <a:ln w="9525">
            <a:noFill/>
            <a:miter lim="800000"/>
            <a:headEnd/>
            <a:tailEnd/>
          </a:ln>
          <a:effectLst/>
        </p:spPr>
      </p:pic>
      <p:pic>
        <p:nvPicPr>
          <p:cNvPr id="8" name="Picture 7" descr="http://www.regiogooi.nl/~webio/upload/phpAvQVck/scouting-academy-logo.png"/>
          <p:cNvPicPr>
            <a:picLocks noChangeAspect="1" noChangeArrowheads="1"/>
          </p:cNvPicPr>
          <p:nvPr/>
        </p:nvPicPr>
        <p:blipFill>
          <a:blip r:embed="rId3" cstate="print"/>
          <a:srcRect/>
          <a:stretch>
            <a:fillRect/>
          </a:stretch>
        </p:blipFill>
        <p:spPr bwMode="auto">
          <a:xfrm>
            <a:off x="8132025" y="6131954"/>
            <a:ext cx="1000100" cy="642921"/>
          </a:xfrm>
          <a:prstGeom prst="rect">
            <a:avLst/>
          </a:prstGeom>
          <a:noFill/>
        </p:spPr>
      </p:pic>
    </p:spTree>
    <p:extLst>
      <p:ext uri="{BB962C8B-B14F-4D97-AF65-F5344CB8AC3E}">
        <p14:creationId xmlns:p14="http://schemas.microsoft.com/office/powerpoint/2010/main" val="3289936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a:stretch>
            <a:fillRect/>
          </a:stretch>
        </p:blipFill>
        <p:spPr bwMode="auto">
          <a:xfrm>
            <a:off x="-2857552" y="500042"/>
            <a:ext cx="15859126" cy="762000"/>
          </a:xfrm>
          <a:prstGeom prst="rect">
            <a:avLst/>
          </a:prstGeom>
          <a:noFill/>
          <a:ln w="9525">
            <a:noFill/>
            <a:miter lim="800000"/>
            <a:headEnd/>
            <a:tailEnd/>
          </a:ln>
          <a:effectLst/>
        </p:spPr>
      </p:pic>
      <p:sp>
        <p:nvSpPr>
          <p:cNvPr id="4" name="Titel 3"/>
          <p:cNvSpPr>
            <a:spLocks noGrp="1"/>
          </p:cNvSpPr>
          <p:nvPr>
            <p:ph type="title"/>
          </p:nvPr>
        </p:nvSpPr>
        <p:spPr/>
        <p:txBody>
          <a:bodyPr/>
          <a:lstStyle/>
          <a:p>
            <a:r>
              <a:rPr lang="nl-NL" dirty="0" smtClean="0">
                <a:solidFill>
                  <a:schemeClr val="bg1"/>
                </a:solidFill>
              </a:rPr>
              <a:t>Het 4-D model - Dromen</a:t>
            </a:r>
            <a:endParaRPr lang="nl-NL" dirty="0">
              <a:solidFill>
                <a:schemeClr val="bg1"/>
              </a:solidFill>
            </a:endParaRPr>
          </a:p>
        </p:txBody>
      </p:sp>
      <p:sp>
        <p:nvSpPr>
          <p:cNvPr id="5" name="Tijdelijke aanduiding voor inhoud 4"/>
          <p:cNvSpPr>
            <a:spLocks noGrp="1"/>
          </p:cNvSpPr>
          <p:nvPr>
            <p:ph idx="1"/>
          </p:nvPr>
        </p:nvSpPr>
        <p:spPr>
          <a:xfrm>
            <a:off x="457200" y="1487446"/>
            <a:ext cx="8229600" cy="4461835"/>
          </a:xfrm>
        </p:spPr>
        <p:txBody>
          <a:bodyPr>
            <a:normAutofit/>
          </a:bodyPr>
          <a:lstStyle/>
          <a:p>
            <a:r>
              <a:rPr lang="nl-NL" dirty="0"/>
              <a:t>Wat wilden jullie bereiken? </a:t>
            </a:r>
            <a:endParaRPr lang="nl-NL" dirty="0" smtClean="0"/>
          </a:p>
          <a:p>
            <a:r>
              <a:rPr lang="nl-NL" dirty="0" smtClean="0"/>
              <a:t>Heb </a:t>
            </a:r>
            <a:r>
              <a:rPr lang="nl-NL" dirty="0"/>
              <a:t>je die doelen bereikt? </a:t>
            </a:r>
            <a:endParaRPr lang="nl-NL" dirty="0" smtClean="0"/>
          </a:p>
          <a:p>
            <a:r>
              <a:rPr lang="nl-NL" dirty="0" smtClean="0"/>
              <a:t>Zijn </a:t>
            </a:r>
            <a:r>
              <a:rPr lang="nl-NL" dirty="0"/>
              <a:t>die (aantallen) mensen gekomen waar je op hoopte? </a:t>
            </a:r>
            <a:endParaRPr lang="nl-NL" dirty="0" smtClean="0"/>
          </a:p>
          <a:p>
            <a:r>
              <a:rPr lang="nl-NL" dirty="0" smtClean="0"/>
              <a:t>Was </a:t>
            </a:r>
            <a:r>
              <a:rPr lang="nl-NL" dirty="0"/>
              <a:t>de vorm van de activiteit feestelijk, ontspannend, onderscheidend, divers, veilig en of educatief genoeg etc</a:t>
            </a:r>
            <a:r>
              <a:rPr lang="nl-NL" dirty="0" smtClean="0"/>
              <a:t>.?</a:t>
            </a:r>
            <a:endParaRPr lang="nl-NL" dirty="0"/>
          </a:p>
        </p:txBody>
      </p:sp>
      <p:pic>
        <p:nvPicPr>
          <p:cNvPr id="7" name="Picture 3"/>
          <p:cNvPicPr>
            <a:picLocks noChangeAspect="1" noChangeArrowheads="1"/>
          </p:cNvPicPr>
          <p:nvPr/>
        </p:nvPicPr>
        <p:blipFill>
          <a:blip r:embed="rId2" cstate="print"/>
          <a:srcRect/>
          <a:stretch>
            <a:fillRect/>
          </a:stretch>
        </p:blipFill>
        <p:spPr bwMode="auto">
          <a:xfrm>
            <a:off x="-2214610" y="6096000"/>
            <a:ext cx="15859126" cy="762000"/>
          </a:xfrm>
          <a:prstGeom prst="rect">
            <a:avLst/>
          </a:prstGeom>
          <a:noFill/>
          <a:ln w="9525">
            <a:noFill/>
            <a:miter lim="800000"/>
            <a:headEnd/>
            <a:tailEnd/>
          </a:ln>
          <a:effectLst/>
        </p:spPr>
      </p:pic>
      <p:pic>
        <p:nvPicPr>
          <p:cNvPr id="8" name="Picture 7" descr="http://www.regiogooi.nl/~webio/upload/phpAvQVck/scouting-academy-logo.png"/>
          <p:cNvPicPr>
            <a:picLocks noChangeAspect="1" noChangeArrowheads="1"/>
          </p:cNvPicPr>
          <p:nvPr/>
        </p:nvPicPr>
        <p:blipFill>
          <a:blip r:embed="rId3" cstate="print"/>
          <a:srcRect/>
          <a:stretch>
            <a:fillRect/>
          </a:stretch>
        </p:blipFill>
        <p:spPr bwMode="auto">
          <a:xfrm>
            <a:off x="8132025" y="6131954"/>
            <a:ext cx="1000100" cy="642921"/>
          </a:xfrm>
          <a:prstGeom prst="rect">
            <a:avLst/>
          </a:prstGeom>
          <a:noFill/>
        </p:spPr>
      </p:pic>
    </p:spTree>
    <p:extLst>
      <p:ext uri="{BB962C8B-B14F-4D97-AF65-F5344CB8AC3E}">
        <p14:creationId xmlns:p14="http://schemas.microsoft.com/office/powerpoint/2010/main" val="2300846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a:stretch>
            <a:fillRect/>
          </a:stretch>
        </p:blipFill>
        <p:spPr bwMode="auto">
          <a:xfrm>
            <a:off x="-2857552" y="500042"/>
            <a:ext cx="15859126" cy="762000"/>
          </a:xfrm>
          <a:prstGeom prst="rect">
            <a:avLst/>
          </a:prstGeom>
          <a:noFill/>
          <a:ln w="9525">
            <a:noFill/>
            <a:miter lim="800000"/>
            <a:headEnd/>
            <a:tailEnd/>
          </a:ln>
          <a:effectLst/>
        </p:spPr>
      </p:pic>
      <p:sp>
        <p:nvSpPr>
          <p:cNvPr id="4" name="Titel 3"/>
          <p:cNvSpPr>
            <a:spLocks noGrp="1"/>
          </p:cNvSpPr>
          <p:nvPr>
            <p:ph type="title"/>
          </p:nvPr>
        </p:nvSpPr>
        <p:spPr/>
        <p:txBody>
          <a:bodyPr/>
          <a:lstStyle/>
          <a:p>
            <a:r>
              <a:rPr lang="nl-NL" dirty="0" smtClean="0">
                <a:solidFill>
                  <a:schemeClr val="bg1"/>
                </a:solidFill>
              </a:rPr>
              <a:t>Het 4-D model - Denken</a:t>
            </a:r>
            <a:endParaRPr lang="nl-NL" dirty="0">
              <a:solidFill>
                <a:schemeClr val="bg1"/>
              </a:solidFill>
            </a:endParaRPr>
          </a:p>
        </p:txBody>
      </p:sp>
      <p:sp>
        <p:nvSpPr>
          <p:cNvPr id="5" name="Tijdelijke aanduiding voor inhoud 4"/>
          <p:cNvSpPr>
            <a:spLocks noGrp="1"/>
          </p:cNvSpPr>
          <p:nvPr>
            <p:ph idx="1"/>
          </p:nvPr>
        </p:nvSpPr>
        <p:spPr>
          <a:xfrm>
            <a:off x="179512" y="1487446"/>
            <a:ext cx="8784976" cy="4461835"/>
          </a:xfrm>
        </p:spPr>
        <p:txBody>
          <a:bodyPr>
            <a:noAutofit/>
          </a:bodyPr>
          <a:lstStyle/>
          <a:p>
            <a:pPr marL="0" indent="0">
              <a:buNone/>
            </a:pPr>
            <a:r>
              <a:rPr lang="nl-NL" sz="1800" dirty="0" smtClean="0"/>
              <a:t>Bekijk vijf  onderdelen van de organisatie nader:</a:t>
            </a:r>
          </a:p>
          <a:p>
            <a:pPr>
              <a:buFont typeface="+mj-lt"/>
              <a:buAutoNum type="arabicPeriod"/>
            </a:pPr>
            <a:r>
              <a:rPr lang="nl-NL" sz="1800" dirty="0" smtClean="0"/>
              <a:t>Verliep </a:t>
            </a:r>
            <a:r>
              <a:rPr lang="nl-NL" sz="1800" dirty="0"/>
              <a:t>de voorbereiding voorspoedig? Waren er onderdelen die problemen met zich mee brachten?</a:t>
            </a:r>
          </a:p>
          <a:p>
            <a:pPr>
              <a:buFont typeface="+mj-lt"/>
              <a:buAutoNum type="arabicPeriod"/>
            </a:pPr>
            <a:r>
              <a:rPr lang="nl-NL" sz="1800" dirty="0" smtClean="0"/>
              <a:t>Hoe </a:t>
            </a:r>
            <a:r>
              <a:rPr lang="nl-NL" sz="1800" dirty="0"/>
              <a:t>was de tijdsplanning van de voorbereiding? Strookte de geplande tijd met de feitelijk benodigde tijd? Was alles op tijd klaar of moest er geregeld onder (te) grote tijdsdruk gewerkt worden?</a:t>
            </a:r>
          </a:p>
          <a:p>
            <a:pPr>
              <a:buFont typeface="+mj-lt"/>
              <a:buAutoNum type="arabicPeriod"/>
            </a:pPr>
            <a:r>
              <a:rPr lang="nl-NL" sz="1800" dirty="0" smtClean="0"/>
              <a:t>De </a:t>
            </a:r>
            <a:r>
              <a:rPr lang="nl-NL" sz="1800" dirty="0"/>
              <a:t>financiën: was de begroting realistisch opgesteld? Waren alle inkomsten en uitgaven voorzien en correspondeerden de feitelijke bedragen met de geschatte bedragen?</a:t>
            </a:r>
          </a:p>
          <a:p>
            <a:pPr>
              <a:buFont typeface="+mj-lt"/>
              <a:buAutoNum type="arabicPeriod"/>
            </a:pPr>
            <a:r>
              <a:rPr lang="nl-NL" sz="1800" dirty="0" smtClean="0"/>
              <a:t>De </a:t>
            </a:r>
            <a:r>
              <a:rPr lang="nl-NL" sz="1800" dirty="0"/>
              <a:t>medewerkers (leiding en andere ondersteuning): waren er in de voorbereidende fasen, tijdens de uitvoering en in de daarna-fase voldoende medewerkers? Hoe werd er samengewerkt? Werd er daadwerkelijk leiding gegeven? Hoe werden besluiten genomen? Deden zich conflicten voor en hoe werden die opgelost? Was er voldoende deskundigheid in huis?</a:t>
            </a:r>
          </a:p>
          <a:p>
            <a:pPr>
              <a:buFont typeface="+mj-lt"/>
              <a:buAutoNum type="arabicPeriod"/>
            </a:pPr>
            <a:r>
              <a:rPr lang="nl-NL" sz="1800" dirty="0" smtClean="0"/>
              <a:t>De </a:t>
            </a:r>
            <a:r>
              <a:rPr lang="nl-NL" sz="1800" dirty="0"/>
              <a:t>publiciteit (communicatie naar de leden, ouders, bestuur): twee zaken verdienen daarbij evaluatie, was de publiciteit op tijd en was het genoeg?</a:t>
            </a:r>
          </a:p>
        </p:txBody>
      </p:sp>
      <p:pic>
        <p:nvPicPr>
          <p:cNvPr id="7" name="Picture 3"/>
          <p:cNvPicPr>
            <a:picLocks noChangeAspect="1" noChangeArrowheads="1"/>
          </p:cNvPicPr>
          <p:nvPr/>
        </p:nvPicPr>
        <p:blipFill>
          <a:blip r:embed="rId2" cstate="print"/>
          <a:srcRect/>
          <a:stretch>
            <a:fillRect/>
          </a:stretch>
        </p:blipFill>
        <p:spPr bwMode="auto">
          <a:xfrm>
            <a:off x="-2214610" y="6096000"/>
            <a:ext cx="15859126" cy="762000"/>
          </a:xfrm>
          <a:prstGeom prst="rect">
            <a:avLst/>
          </a:prstGeom>
          <a:noFill/>
          <a:ln w="9525">
            <a:noFill/>
            <a:miter lim="800000"/>
            <a:headEnd/>
            <a:tailEnd/>
          </a:ln>
          <a:effectLst/>
        </p:spPr>
      </p:pic>
      <p:pic>
        <p:nvPicPr>
          <p:cNvPr id="8" name="Picture 7" descr="http://www.regiogooi.nl/~webio/upload/phpAvQVck/scouting-academy-logo.png"/>
          <p:cNvPicPr>
            <a:picLocks noChangeAspect="1" noChangeArrowheads="1"/>
          </p:cNvPicPr>
          <p:nvPr/>
        </p:nvPicPr>
        <p:blipFill>
          <a:blip r:embed="rId3" cstate="print"/>
          <a:srcRect/>
          <a:stretch>
            <a:fillRect/>
          </a:stretch>
        </p:blipFill>
        <p:spPr bwMode="auto">
          <a:xfrm>
            <a:off x="8132025" y="6131954"/>
            <a:ext cx="1000100" cy="642921"/>
          </a:xfrm>
          <a:prstGeom prst="rect">
            <a:avLst/>
          </a:prstGeom>
          <a:noFill/>
        </p:spPr>
      </p:pic>
    </p:spTree>
    <p:extLst>
      <p:ext uri="{BB962C8B-B14F-4D97-AF65-F5344CB8AC3E}">
        <p14:creationId xmlns:p14="http://schemas.microsoft.com/office/powerpoint/2010/main" val="238614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a:stretch>
            <a:fillRect/>
          </a:stretch>
        </p:blipFill>
        <p:spPr bwMode="auto">
          <a:xfrm>
            <a:off x="-2857552" y="500042"/>
            <a:ext cx="15859126" cy="762000"/>
          </a:xfrm>
          <a:prstGeom prst="rect">
            <a:avLst/>
          </a:prstGeom>
          <a:noFill/>
          <a:ln w="9525">
            <a:noFill/>
            <a:miter lim="800000"/>
            <a:headEnd/>
            <a:tailEnd/>
          </a:ln>
          <a:effectLst/>
        </p:spPr>
      </p:pic>
      <p:sp>
        <p:nvSpPr>
          <p:cNvPr id="4" name="Titel 3"/>
          <p:cNvSpPr>
            <a:spLocks noGrp="1"/>
          </p:cNvSpPr>
          <p:nvPr>
            <p:ph type="title"/>
          </p:nvPr>
        </p:nvSpPr>
        <p:spPr/>
        <p:txBody>
          <a:bodyPr/>
          <a:lstStyle/>
          <a:p>
            <a:r>
              <a:rPr lang="nl-NL" dirty="0" smtClean="0">
                <a:solidFill>
                  <a:schemeClr val="bg1"/>
                </a:solidFill>
              </a:rPr>
              <a:t>Het 4-D model - Doen</a:t>
            </a:r>
            <a:endParaRPr lang="nl-NL" dirty="0">
              <a:solidFill>
                <a:schemeClr val="bg1"/>
              </a:solidFill>
            </a:endParaRPr>
          </a:p>
        </p:txBody>
      </p:sp>
      <p:sp>
        <p:nvSpPr>
          <p:cNvPr id="5" name="Tijdelijke aanduiding voor inhoud 4"/>
          <p:cNvSpPr>
            <a:spLocks noGrp="1"/>
          </p:cNvSpPr>
          <p:nvPr>
            <p:ph idx="1"/>
          </p:nvPr>
        </p:nvSpPr>
        <p:spPr>
          <a:xfrm>
            <a:off x="457200" y="1487446"/>
            <a:ext cx="8229600" cy="4461835"/>
          </a:xfrm>
        </p:spPr>
        <p:txBody>
          <a:bodyPr>
            <a:normAutofit/>
          </a:bodyPr>
          <a:lstStyle/>
          <a:p>
            <a:pPr marL="0" indent="0">
              <a:buNone/>
            </a:pPr>
            <a:r>
              <a:rPr lang="nl-NL" dirty="0"/>
              <a:t>Wie van te voren een goed draaiboek heeft gemaakt, kan nu heel gemakkelijk aan de hand daarvan nagaan of alles gegaan is zoals het gepland was. Klopten alle </a:t>
            </a:r>
            <a:r>
              <a:rPr lang="nl-NL" dirty="0" err="1"/>
              <a:t>wie's</a:t>
            </a:r>
            <a:r>
              <a:rPr lang="nl-NL" dirty="0"/>
              <a:t>, </a:t>
            </a:r>
            <a:r>
              <a:rPr lang="nl-NL" dirty="0" err="1"/>
              <a:t>wats</a:t>
            </a:r>
            <a:r>
              <a:rPr lang="nl-NL" dirty="0"/>
              <a:t>, waars en </a:t>
            </a:r>
            <a:r>
              <a:rPr lang="nl-NL" dirty="0" err="1"/>
              <a:t>wanneers</a:t>
            </a:r>
            <a:r>
              <a:rPr lang="nl-NL" dirty="0"/>
              <a:t>? Ook als het draaiboek klopte, kun je je afvragen of er voor een volgende keer verbeteringen mogelijk zijn.</a:t>
            </a:r>
          </a:p>
        </p:txBody>
      </p:sp>
      <p:pic>
        <p:nvPicPr>
          <p:cNvPr id="7" name="Picture 3"/>
          <p:cNvPicPr>
            <a:picLocks noChangeAspect="1" noChangeArrowheads="1"/>
          </p:cNvPicPr>
          <p:nvPr/>
        </p:nvPicPr>
        <p:blipFill>
          <a:blip r:embed="rId2" cstate="print"/>
          <a:srcRect/>
          <a:stretch>
            <a:fillRect/>
          </a:stretch>
        </p:blipFill>
        <p:spPr bwMode="auto">
          <a:xfrm>
            <a:off x="-2214610" y="6096000"/>
            <a:ext cx="15859126" cy="762000"/>
          </a:xfrm>
          <a:prstGeom prst="rect">
            <a:avLst/>
          </a:prstGeom>
          <a:noFill/>
          <a:ln w="9525">
            <a:noFill/>
            <a:miter lim="800000"/>
            <a:headEnd/>
            <a:tailEnd/>
          </a:ln>
          <a:effectLst/>
        </p:spPr>
      </p:pic>
      <p:pic>
        <p:nvPicPr>
          <p:cNvPr id="8" name="Picture 7" descr="http://www.regiogooi.nl/~webio/upload/phpAvQVck/scouting-academy-logo.png"/>
          <p:cNvPicPr>
            <a:picLocks noChangeAspect="1" noChangeArrowheads="1"/>
          </p:cNvPicPr>
          <p:nvPr/>
        </p:nvPicPr>
        <p:blipFill>
          <a:blip r:embed="rId3" cstate="print"/>
          <a:srcRect/>
          <a:stretch>
            <a:fillRect/>
          </a:stretch>
        </p:blipFill>
        <p:spPr bwMode="auto">
          <a:xfrm>
            <a:off x="8132025" y="6131954"/>
            <a:ext cx="1000100" cy="642921"/>
          </a:xfrm>
          <a:prstGeom prst="rect">
            <a:avLst/>
          </a:prstGeom>
          <a:noFill/>
        </p:spPr>
      </p:pic>
    </p:spTree>
    <p:extLst>
      <p:ext uri="{BB962C8B-B14F-4D97-AF65-F5344CB8AC3E}">
        <p14:creationId xmlns:p14="http://schemas.microsoft.com/office/powerpoint/2010/main" val="3844473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a:stretch>
            <a:fillRect/>
          </a:stretch>
        </p:blipFill>
        <p:spPr bwMode="auto">
          <a:xfrm>
            <a:off x="-2857552" y="500042"/>
            <a:ext cx="15859126" cy="762000"/>
          </a:xfrm>
          <a:prstGeom prst="rect">
            <a:avLst/>
          </a:prstGeom>
          <a:noFill/>
          <a:ln w="9525">
            <a:noFill/>
            <a:miter lim="800000"/>
            <a:headEnd/>
            <a:tailEnd/>
          </a:ln>
          <a:effectLst/>
        </p:spPr>
      </p:pic>
      <p:sp>
        <p:nvSpPr>
          <p:cNvPr id="4" name="Titel 3"/>
          <p:cNvSpPr>
            <a:spLocks noGrp="1"/>
          </p:cNvSpPr>
          <p:nvPr>
            <p:ph type="title"/>
          </p:nvPr>
        </p:nvSpPr>
        <p:spPr/>
        <p:txBody>
          <a:bodyPr/>
          <a:lstStyle/>
          <a:p>
            <a:r>
              <a:rPr lang="nl-NL" dirty="0" smtClean="0">
                <a:solidFill>
                  <a:schemeClr val="bg1"/>
                </a:solidFill>
              </a:rPr>
              <a:t>Het 4-D model - Daarna</a:t>
            </a:r>
            <a:endParaRPr lang="nl-NL" dirty="0">
              <a:solidFill>
                <a:schemeClr val="bg1"/>
              </a:solidFill>
            </a:endParaRPr>
          </a:p>
        </p:txBody>
      </p:sp>
      <p:sp>
        <p:nvSpPr>
          <p:cNvPr id="5" name="Tijdelijke aanduiding voor inhoud 4"/>
          <p:cNvSpPr>
            <a:spLocks noGrp="1"/>
          </p:cNvSpPr>
          <p:nvPr>
            <p:ph idx="1"/>
          </p:nvPr>
        </p:nvSpPr>
        <p:spPr>
          <a:xfrm>
            <a:off x="457200" y="1487446"/>
            <a:ext cx="8229600" cy="4461835"/>
          </a:xfrm>
        </p:spPr>
        <p:txBody>
          <a:bodyPr>
            <a:normAutofit/>
          </a:bodyPr>
          <a:lstStyle/>
          <a:p>
            <a:pPr marL="0" indent="0">
              <a:buNone/>
            </a:pPr>
            <a:r>
              <a:rPr lang="nl-NL" dirty="0"/>
              <a:t>H</a:t>
            </a:r>
            <a:r>
              <a:rPr lang="nl-NL" dirty="0" smtClean="0"/>
              <a:t>oe </a:t>
            </a:r>
            <a:r>
              <a:rPr lang="nl-NL" dirty="0"/>
              <a:t>is de afronding geweest van de activiteit, is er grondig opgeruimd en schoongemaakt? Zijn alle spullen weer op hun plaats terug? Zijn de bedankjes verstuurd en de rekeningen betaald? En tot slot niet vergeten de evaluatie ook op papier te zetten en toe te voegen aan het draaiboek.</a:t>
            </a:r>
          </a:p>
        </p:txBody>
      </p:sp>
      <p:pic>
        <p:nvPicPr>
          <p:cNvPr id="7" name="Picture 3"/>
          <p:cNvPicPr>
            <a:picLocks noChangeAspect="1" noChangeArrowheads="1"/>
          </p:cNvPicPr>
          <p:nvPr/>
        </p:nvPicPr>
        <p:blipFill>
          <a:blip r:embed="rId2" cstate="print"/>
          <a:srcRect/>
          <a:stretch>
            <a:fillRect/>
          </a:stretch>
        </p:blipFill>
        <p:spPr bwMode="auto">
          <a:xfrm>
            <a:off x="-2214610" y="6096000"/>
            <a:ext cx="15859126" cy="762000"/>
          </a:xfrm>
          <a:prstGeom prst="rect">
            <a:avLst/>
          </a:prstGeom>
          <a:noFill/>
          <a:ln w="9525">
            <a:noFill/>
            <a:miter lim="800000"/>
            <a:headEnd/>
            <a:tailEnd/>
          </a:ln>
          <a:effectLst/>
        </p:spPr>
      </p:pic>
      <p:pic>
        <p:nvPicPr>
          <p:cNvPr id="8" name="Picture 7" descr="http://www.regiogooi.nl/~webio/upload/phpAvQVck/scouting-academy-logo.png"/>
          <p:cNvPicPr>
            <a:picLocks noChangeAspect="1" noChangeArrowheads="1"/>
          </p:cNvPicPr>
          <p:nvPr/>
        </p:nvPicPr>
        <p:blipFill>
          <a:blip r:embed="rId3" cstate="print"/>
          <a:srcRect/>
          <a:stretch>
            <a:fillRect/>
          </a:stretch>
        </p:blipFill>
        <p:spPr bwMode="auto">
          <a:xfrm>
            <a:off x="8132025" y="6131954"/>
            <a:ext cx="1000100" cy="642921"/>
          </a:xfrm>
          <a:prstGeom prst="rect">
            <a:avLst/>
          </a:prstGeom>
          <a:noFill/>
        </p:spPr>
      </p:pic>
    </p:spTree>
    <p:extLst>
      <p:ext uri="{BB962C8B-B14F-4D97-AF65-F5344CB8AC3E}">
        <p14:creationId xmlns:p14="http://schemas.microsoft.com/office/powerpoint/2010/main" val="357268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819</TotalTime>
  <Words>537</Words>
  <Application>Microsoft Office PowerPoint</Application>
  <PresentationFormat>On-screen Show (4:3)</PresentationFormat>
  <Paragraphs>52</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Office-thema</vt:lpstr>
      <vt:lpstr>Evalueren  ZESC 2016</vt:lpstr>
      <vt:lpstr>Evalueren</vt:lpstr>
      <vt:lpstr>Definitie van evalueren</vt:lpstr>
      <vt:lpstr>Evalueren n.a.v. doelen</vt:lpstr>
      <vt:lpstr>Het 4-D model</vt:lpstr>
      <vt:lpstr>Het 4-D model - Dromen</vt:lpstr>
      <vt:lpstr>Het 4-D model - Denken</vt:lpstr>
      <vt:lpstr>Het 4-D model - Doen</vt:lpstr>
      <vt:lpstr>Het 4-D model - Daarna</vt:lpstr>
      <vt:lpstr>Opdracht evalueren</vt:lpstr>
    </vt:vector>
  </TitlesOfParts>
  <Company>ROC Westerschelde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Inventariseren leerbehoeften</dc:title>
  <dc:creator>ICT-Dienst</dc:creator>
  <cp:lastModifiedBy>Jasper Kroeger</cp:lastModifiedBy>
  <cp:revision>56</cp:revision>
  <dcterms:created xsi:type="dcterms:W3CDTF">2011-06-23T18:35:56Z</dcterms:created>
  <dcterms:modified xsi:type="dcterms:W3CDTF">2016-09-16T11:13:59Z</dcterms:modified>
</cp:coreProperties>
</file>